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aleway"/>
      <p:regular r:id="rId68"/>
      <p:bold r:id="rId69"/>
      <p:italic r:id="rId70"/>
      <p:boldItalic r:id="rId71"/>
    </p:embeddedFont>
    <p:embeddedFont>
      <p:font typeface="Noto Sans KR"/>
      <p:regular r:id="rId72"/>
      <p:bold r:id="rId73"/>
    </p:embeddedFont>
    <p:embeddedFont>
      <p:font typeface="Lat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51AD9F-CAE7-4A1D-927B-C034BC50C340}">
  <a:tblStyle styleId="{A251AD9F-CAE7-4A1D-927B-C034BC50C3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otoSansKR-bold.fntdata"/><Relationship Id="rId72" Type="http://schemas.openxmlformats.org/officeDocument/2006/relationships/font" Target="fonts/NotoSansKR-regular.fntdata"/><Relationship Id="rId31" Type="http://schemas.openxmlformats.org/officeDocument/2006/relationships/slide" Target="slides/slide25.xml"/><Relationship Id="rId75" Type="http://schemas.openxmlformats.org/officeDocument/2006/relationships/font" Target="fonts/Lato-bold.fntdata"/><Relationship Id="rId30" Type="http://schemas.openxmlformats.org/officeDocument/2006/relationships/slide" Target="slides/slide24.xml"/><Relationship Id="rId74" Type="http://schemas.openxmlformats.org/officeDocument/2006/relationships/font" Target="fonts/Lato-regular.fntdata"/><Relationship Id="rId33" Type="http://schemas.openxmlformats.org/officeDocument/2006/relationships/slide" Target="slides/slide27.xml"/><Relationship Id="rId77" Type="http://schemas.openxmlformats.org/officeDocument/2006/relationships/font" Target="fonts/Lato-boldItalic.fntdata"/><Relationship Id="rId32" Type="http://schemas.openxmlformats.org/officeDocument/2006/relationships/slide" Target="slides/slide26.xml"/><Relationship Id="rId76" Type="http://schemas.openxmlformats.org/officeDocument/2006/relationships/font" Target="fonts/Lato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aleway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12529d17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12529d1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12529d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12529d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e6149ed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e6149ed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e6149ed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e6149ed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e6149ed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e6149ed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e6149ed9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e6149ed9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e6149ed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e6149e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6149ed9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e6149e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12529d17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12529d17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e6149ed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e6149e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e6149ed9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e6149ed9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e6149ed9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e6149ed9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12529d17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12529d17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e6149ed9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e6149ed9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e6149ed9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e6149ed9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e6149ed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e6149ed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e6149ed9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e6149ed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12529d17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12529d17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e6149ed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e6149e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6149ed9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e6149e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12529d17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12529d17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e6149ed9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e6149ed9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12529d17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12529d17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e6149ed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e6149ed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2529d179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12529d179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12529d17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12529d17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12529d17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12529d17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12529d17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12529d17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12529d17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12529d17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e6149ed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e6149ed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e6149e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e6149e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e6149ed9f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e6149ed9f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e6149ed9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e6149ed9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e6149ed9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e6149ed9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e6149ed9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4e6149ed9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e6149ed9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e6149ed9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12529d17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12529d17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12529d179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12529d179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12529d179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12529d17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12529d17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12529d17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12529d17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12529d17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12529d179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12529d17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12529d17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12529d17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12529d17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12529d17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12529d179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12529d17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12529d17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12529d17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12529d179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12529d179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12529d17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12529d17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12529d17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512529d17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12529d179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12529d179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12529d1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12529d1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12529d17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512529d17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512529d17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512529d17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12529d17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12529d17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2529d1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2529d1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12529d1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12529d1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B5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PyQt6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기반 계산기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0" y="2148750"/>
            <a:ext cx="8111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괄호 처리, 연산자 우선순위, 상태 기반 입력 흐름을 지원하는 GUI 계산기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951750" y="4467450"/>
            <a:ext cx="1927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발표자: 장진혁</a:t>
            </a:r>
            <a:endParaRPr b="1" sz="13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기능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 </a:t>
            </a: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graphicFrame>
        <p:nvGraphicFramePr>
          <p:cNvPr id="189" name="Google Shape;189;p26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숫자를 입력하는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입력하고 중복을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 부호를 토글하는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연산자를 입력하고 중복을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입력하고 곱셈을 자동 처리하는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괄호의 개수를 검증하고 빈 괄호를 방지하는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및 상태 초기화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새로운 입력을 초기화하는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초기화(AC) 또는 부분 삭제(C)를 수행하는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</a:t>
            </a:r>
            <a:r>
              <a:rPr lang="ko"/>
              <a:t> 기능</a:t>
            </a:r>
            <a:endParaRPr/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288325" y="106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382850"/>
                <a:gridCol w="2052525"/>
                <a:gridCol w="828375"/>
                <a:gridCol w="52665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8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처리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중위 수식을 후위 표기법으로 변환하는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후위 표기 수식을 스택으로 계산하는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괄호와 연산자를 자동 보완하는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처리 및 결과 출력 기능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 시 오류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UX 보완 메시지를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라인에 나누어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SR_15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정수 결과 시 .0을 제거하여 출력하는 기능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3-2. </a:t>
            </a:r>
            <a:r>
              <a:rPr lang="ko"/>
              <a:t>입력 처리 기능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SR_01. 숫자(0-9)를 입력하는 기능</a:t>
            </a:r>
            <a:endParaRPr/>
          </a:p>
        </p:txBody>
      </p:sp>
      <p:graphicFrame>
        <p:nvGraphicFramePr>
          <p:cNvPr id="206" name="Google Shape;206;p29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0~9 숫자 버튼 클릭 시 숫자를 current_input에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29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58"/>
            <a:ext cx="1960950" cy="319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(5)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SR_02. </a:t>
            </a:r>
            <a:r>
              <a:rPr lang="ko"/>
              <a:t>소수점을 입력하고 중복을 방지하는 기능</a:t>
            </a:r>
            <a:endParaRPr/>
          </a:p>
        </p:txBody>
      </p:sp>
      <p:graphicFrame>
        <p:nvGraphicFramePr>
          <p:cNvPr id="216" name="Google Shape;216;p3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‘.’ 버튼 입력 시 ‘0.’ 또는 ‘-0.’으로 자동 보완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차단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7" name="Google Shape;217;p30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2" y="992596"/>
            <a:ext cx="1960950" cy="31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 (.)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SR_03.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± 부호를 토글하는 기능</a:t>
            </a:r>
            <a:endParaRPr/>
          </a:p>
        </p:txBody>
      </p:sp>
      <p:graphicFrame>
        <p:nvGraphicFramePr>
          <p:cNvPr id="226" name="Google Shape;226;p31"/>
          <p:cNvGraphicFramePr/>
          <p:nvPr/>
        </p:nvGraphicFramePr>
        <p:xfrm>
          <a:off x="838550" y="440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 클릭 시 현재 입력 수에 ‘-’ 부호를 토글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7" name="Google Shape;227;p31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2638"/>
            <a:ext cx="1960925" cy="31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1"/>
            <a:ext cx="1960925" cy="31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3772650" y="2402900"/>
            <a:ext cx="1598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3622700" y="12817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부호 전환 (</a:t>
            </a:r>
            <a:r>
              <a:rPr b="1" lang="ko" sz="1800">
                <a:latin typeface="Noto Sans KR"/>
                <a:ea typeface="Noto Sans KR"/>
                <a:cs typeface="Noto Sans KR"/>
                <a:sym typeface="Noto Sans KR"/>
              </a:rPr>
              <a:t>±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SR_04.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연산자를 입력하고 중복을 처리하는 기능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86808"/>
            <a:ext cx="1960931" cy="32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0" name="Google Shape;240;p32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+, -, *, / 연산자 버튼 클릭 시 현재 수식 뒤에 연산자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이전에 연산자가 있으면 새 연산자로 덮어씀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2" y="956606"/>
            <a:ext cx="1960925" cy="31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연산자 (+)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8" name="Google Shape;248;p3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또는 닫는 괄호 뒤에 여는 괄호 입력시 * 자동 추가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9" name="Google Shape;249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SR_05. </a:t>
            </a:r>
            <a:r>
              <a:rPr lang="ko"/>
              <a:t>괄호를 입력하고 곱셈을 자동 처리하는 기능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8" y="992650"/>
            <a:ext cx="1960925" cy="31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636"/>
            <a:ext cx="1960925" cy="3198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(3)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/>
              <a:t>GUI 화면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SR_06.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빈 괄호를 방지하는 기능</a:t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9" name="Google Shape;259;p3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빈 괄호 입력 방지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584"/>
            <a:ext cx="1960950" cy="319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6"/>
            <a:ext cx="1960950" cy="319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닫는 괄호 ( ) 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3-3. </a:t>
            </a:r>
            <a:r>
              <a:rPr lang="ko"/>
              <a:t>입력 및 상태 초기화 기능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SR_07.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계산 후 새로운 입력을 초기화하는 기능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4" name="Google Shape;274;p3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 상태(CALCULATED)에서 숫자 입력 시 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기존 수식을 초기화하고 새 입력 시작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32"/>
            <a:ext cx="1960925" cy="319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숫자 (5)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4" name="Google Shape;284;p3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68"/>
            <a:ext cx="1960950" cy="319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부분 삭제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(C)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SR_08. 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초기화(AC) 또는 부분 삭제(C)를 수행하는 기능</a:t>
            </a:r>
            <a:endParaRPr/>
          </a:p>
        </p:txBody>
      </p:sp>
      <p:graphicFrame>
        <p:nvGraphicFramePr>
          <p:cNvPr id="293" name="Google Shape;293;p38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버튼은 최근 입력만 제거, AC 버튼은 수식 전체 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03"/>
            <a:ext cx="1960950" cy="319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7"/>
            <a:ext cx="1960950" cy="31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초기화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(AC)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3-4. </a:t>
            </a:r>
            <a:r>
              <a:rPr lang="ko"/>
              <a:t>계산 처리 기능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SR_09. </a:t>
            </a:r>
            <a:r>
              <a:rPr lang="ko"/>
              <a:t>중위 수식을 후위 표기법으로 변환하는 기능</a:t>
            </a: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3789150" y="12982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+  4  *  2  /  (  1  -  5  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4274925" y="1875475"/>
            <a:ext cx="572100" cy="150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3789150" y="3490725"/>
            <a:ext cx="3074100" cy="465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3  4  2  *  1  5  -  /  + 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2433150" y="131157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중위 수식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2433150" y="3490725"/>
            <a:ext cx="1131300" cy="439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oto Sans KR"/>
                <a:ea typeface="Noto Sans KR"/>
                <a:cs typeface="Noto Sans KR"/>
                <a:sym typeface="Noto Sans KR"/>
              </a:rPr>
              <a:t>후위 표기법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3789150" y="2360625"/>
            <a:ext cx="184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Shunting Yard</a:t>
            </a:r>
            <a:endParaRPr b="1"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14" name="Google Shape;314;p40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알고리즘으로 중위 수식을 후위 표기법으로 변환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SR_10. </a:t>
            </a:r>
            <a:r>
              <a:rPr lang="ko"/>
              <a:t>후위 표기 수식을 스택으로 계산하는 기능</a:t>
            </a:r>
            <a:endParaRPr/>
          </a:p>
        </p:txBody>
      </p:sp>
      <p:graphicFrame>
        <p:nvGraphicFramePr>
          <p:cNvPr id="320" name="Google Shape;320;p41"/>
          <p:cNvGraphicFramePr/>
          <p:nvPr/>
        </p:nvGraphicFramePr>
        <p:xfrm>
          <a:off x="597225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972500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  <a:gridCol w="767375"/>
              </a:tblGrid>
              <a:tr h="5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*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419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스택 상태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-2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5419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" name="Google Shape;321;p41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변환된 후위 표기 수식을 스택을 이용해 계산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3-5. </a:t>
            </a:r>
            <a:r>
              <a:rPr lang="ko"/>
              <a:t>예외 처리 및 결과 출력 기능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SR_11. </a:t>
            </a:r>
            <a:r>
              <a:rPr lang="ko"/>
              <a:t>괄호와 연산자를 자동 보완하는 기능</a:t>
            </a:r>
            <a:r>
              <a:rPr lang="ko"/>
              <a:t> </a:t>
            </a:r>
            <a:endParaRPr/>
          </a:p>
        </p:txBody>
      </p:sp>
      <p:graphicFrame>
        <p:nvGraphicFramePr>
          <p:cNvPr id="332" name="Google Shape;332;p43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시도 시, 자동으로 괄호 쌍을 맞추고, 수식 말단의 불완전한 연산자를 제거하여 계산 가능하도록 보장함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990417"/>
            <a:ext cx="1960950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5" y="956565"/>
            <a:ext cx="1960950" cy="31988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1-1. 디스플레이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06" name="Google Shape;106;p17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431300"/>
                <a:gridCol w="2797225"/>
                <a:gridCol w="1300450"/>
              </a:tblGrid>
              <a:tr h="33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 요소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사용자가 입력한 전체 수식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하부 디스플레이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입력 중인 숫자 또는 계산 결과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 발생 시 메시지를 2초간 표시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textBrowser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" name="Google Shape;107;p17"/>
          <p:cNvGraphicFramePr/>
          <p:nvPr/>
        </p:nvGraphicFramePr>
        <p:xfrm>
          <a:off x="3228125" y="30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5528975"/>
              </a:tblGrid>
              <a:tr h="2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Note</a:t>
                      </a:r>
                      <a:endParaRPr b="1"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오류, 잘못된 괄호, 중복 소수점 등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실수에 대한 안내 메시지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를 </a:t>
                      </a:r>
                      <a:r>
                        <a:rPr b="1"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텍스트 메시지 영역</a:t>
                      </a:r>
                      <a:r>
                        <a:rPr lang="ko" sz="10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 표시합니다.  QTimer를 통해 2초 후 자동으로 사라지도록 처리하여 UX를 개선했습니다.</a:t>
                      </a:r>
                      <a:endParaRPr sz="10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7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SR_12. </a:t>
            </a:r>
            <a:r>
              <a:rPr lang="ko"/>
              <a:t>에러 발생 시 오류 메시지를 출력하는 기능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43" name="Google Shape;343;p44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evaluate 중 오류 발생 시 사용자에게 메시지를 자동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0" y="956635"/>
            <a:ext cx="1960925" cy="319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5" y="992642"/>
            <a:ext cx="1960925" cy="319880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SR_13. </a:t>
            </a:r>
            <a:r>
              <a:rPr lang="ko"/>
              <a:t>입력 UX 보완 메시지를 출력하는 기능</a:t>
            </a:r>
            <a:endParaRPr/>
          </a:p>
        </p:txBody>
      </p:sp>
      <p:sp>
        <p:nvSpPr>
          <p:cNvPr id="352" name="Google Shape;352;p45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3" name="Google Shape;353;p45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입력 실수(소수점 중복, 연산자 누락 등)에 대해 즉시 메시지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52" y="956560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27" y="992622"/>
            <a:ext cx="1960925" cy="31988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소수점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(.)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SR_14. </a:t>
            </a:r>
            <a:r>
              <a:rPr lang="ko"/>
              <a:t>수식과 결과를 라인에 나누어 출력하는 기능</a:t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63" name="Google Shape;363;p46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수식과 결과를 각각 다른 영역(lineEdit, lineEdit_2)에 분리하여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6" y="992619"/>
            <a:ext cx="1960925" cy="319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50" y="956585"/>
            <a:ext cx="1960950" cy="3198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SR_15. </a:t>
            </a:r>
            <a:r>
              <a:rPr lang="ko"/>
              <a:t>정수 결과 시 .0을 제거하여 출력하는 기능</a:t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3837908" y="2371181"/>
            <a:ext cx="14682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73" name="Google Shape;373;p47"/>
          <p:cNvGraphicFramePr/>
          <p:nvPr/>
        </p:nvGraphicFramePr>
        <p:xfrm>
          <a:off x="838550" y="43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964025"/>
                <a:gridCol w="5502875"/>
              </a:tblGrid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 요약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결과가 .0으로 끝나는 정수일 경우, .0을 제거하여 깔끔하게 출력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7" y="992585"/>
            <a:ext cx="1960950" cy="31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26" y="956572"/>
            <a:ext cx="1960950" cy="31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/>
        </p:nvSpPr>
        <p:spPr>
          <a:xfrm>
            <a:off x="3244375" y="1901250"/>
            <a:ext cx="265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등호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(=) 입력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테스트 및 검증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</a:t>
            </a:r>
            <a:r>
              <a:rPr lang="ko"/>
              <a:t>테스트 설계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4017000" y="1302025"/>
            <a:ext cx="4905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6가지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분류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기준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•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총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45개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의 </a:t>
            </a: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시나리오</a:t>
            </a:r>
            <a:endParaRPr b="1"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3" name="Google Shape;393;p50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0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50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50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0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0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00" name="Google Shape;400;p50"/>
          <p:cNvGraphicFramePr/>
          <p:nvPr/>
        </p:nvGraphicFramePr>
        <p:xfrm>
          <a:off x="4305000" y="22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977100"/>
                <a:gridCol w="2614500"/>
                <a:gridCol w="422400"/>
              </a:tblGrid>
              <a:tr h="370675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 상태 입력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직후 입력 복구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괄호/우선순위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에러 </a:t>
                      </a: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처리 및 에러 방지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 흐름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51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51"/>
          <p:cNvSpPr txBox="1"/>
          <p:nvPr/>
        </p:nvSpPr>
        <p:spPr>
          <a:xfrm>
            <a:off x="3864600" y="1884250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테스트는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입력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기준으로,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 변화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 출력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까지의 전체 흐름을 검증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4238250" y="2692250"/>
            <a:ext cx="5928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입력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5475750" y="2692250"/>
            <a:ext cx="9675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내부 상태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7087950" y="2692250"/>
            <a:ext cx="15300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디스플레이 결과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9152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6527400" y="2862050"/>
            <a:ext cx="4764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3864600" y="3421675"/>
            <a:ext cx="512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 흐름에 따라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동작과 실제 결과를 비교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기능의 정확성 및 안정성을 판단함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테스트 설계</a:t>
            </a:r>
            <a:endParaRPr/>
          </a:p>
        </p:txBody>
      </p:sp>
      <p:sp>
        <p:nvSpPr>
          <p:cNvPr id="425" name="Google Shape;425;p52"/>
          <p:cNvSpPr/>
          <p:nvPr/>
        </p:nvSpPr>
        <p:spPr>
          <a:xfrm>
            <a:off x="719200" y="130202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입력값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719200" y="223915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상태 변화: CalcState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719200" y="3176275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current_input, tokens 변화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719200" y="4113400"/>
            <a:ext cx="2857500" cy="541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lineEdit 출력 결과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1895632" y="1917437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2"/>
          <p:cNvSpPr/>
          <p:nvPr/>
        </p:nvSpPr>
        <p:spPr>
          <a:xfrm>
            <a:off x="1895632" y="2854549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1895632" y="3791686"/>
            <a:ext cx="5046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4114300" y="15211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결과 요약 (4-2)</a:t>
            </a:r>
            <a:endParaRPr b="1"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4114300" y="2526025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(정상흐름) (4-3)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4249200" y="1904050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45개 기능 시나리오의 정상 작동 여부를 확인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4211700" y="2915375"/>
            <a:ext cx="3997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대표 TC의 내부 상태 흐름 추적 분석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4114300" y="3609450"/>
            <a:ext cx="4432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 케이스 (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예외상황)</a:t>
            </a:r>
            <a:r>
              <a:rPr b="1" lang="ko" sz="19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(4-4)</a:t>
            </a:r>
            <a:endParaRPr sz="19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4211700" y="3998800"/>
            <a:ext cx="4335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잘못된 입력에 대한 시스템 보완 및 UX 보호 기능 검증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1-2. 버튼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6" name="Google Shape;116;p18"/>
          <p:cNvGraphicFramePr/>
          <p:nvPr/>
        </p:nvGraphicFramePr>
        <p:xfrm>
          <a:off x="3240000" y="13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431300"/>
                <a:gridCol w="1348875"/>
                <a:gridCol w="2749425"/>
              </a:tblGrid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버튼 분류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연결된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함수 (Slot)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handle_digit(‘7’)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handle_digit(‘.’)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handle_operator()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handle_lparen(),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handle_rparen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부호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handle_sign()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등호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handle_equal()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부분 삭제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버튼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handle_ac()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9" y="1070072"/>
            <a:ext cx="2368900" cy="38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508600" y="1404575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상부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8600" y="188415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하부 디스플레이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8600" y="4503700"/>
            <a:ext cx="2130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메시지 영역</a:t>
            </a:r>
            <a:endParaRPr b="1" sz="11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4-2-1. </a:t>
            </a:r>
            <a:r>
              <a:rPr lang="ko"/>
              <a:t>초기 상태 입력 처리</a:t>
            </a:r>
            <a:endParaRPr/>
          </a:p>
        </p:txBody>
      </p:sp>
      <p:graphicFrame>
        <p:nvGraphicFramePr>
          <p:cNvPr id="448" name="Google Shape;448;p54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입력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AC 또는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 또는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 2회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→ 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TC_09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초기상태 → 0이 아닌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1부터 9까지의 임의의 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입력과 동일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4-2-2. 오류 </a:t>
            </a:r>
            <a:r>
              <a:rPr lang="ko">
                <a:solidFill>
                  <a:srgbClr val="000000"/>
                </a:solidFill>
              </a:rPr>
              <a:t>직후 입력 처리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454" name="Google Shape;454;p55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4-2-3. </a:t>
            </a:r>
            <a:r>
              <a:rPr lang="ko"/>
              <a:t>계산</a:t>
            </a:r>
            <a:r>
              <a:rPr lang="ko"/>
              <a:t> 직후 입력 처리 </a:t>
            </a:r>
            <a:r>
              <a:rPr lang="ko">
                <a:solidFill>
                  <a:srgbClr val="000000"/>
                </a:solidFill>
              </a:rPr>
              <a:t>(1+2= → 5)</a:t>
            </a:r>
            <a:endParaRPr/>
          </a:p>
        </p:txBody>
      </p:sp>
      <p:graphicFrame>
        <p:nvGraphicFramePr>
          <p:cNvPr id="460" name="Google Shape;460;p56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숫자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(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* 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)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소수점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±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→ =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1+2=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4-2-4. </a:t>
            </a:r>
            <a:r>
              <a:rPr lang="ko"/>
              <a:t>우선순위 및 괄호</a:t>
            </a:r>
            <a:endParaRPr/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곱셈 우선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괄호로 우선순위 변경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(1+2)*3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곱셈 먼저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1+(2*3)=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괄호만 사용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((3))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암시적 곱셈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2(2+3)4=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2*(2+3)*4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4-2-5. </a:t>
            </a:r>
            <a:r>
              <a:rPr lang="ko"/>
              <a:t>에러</a:t>
            </a:r>
            <a:r>
              <a:rPr lang="ko"/>
              <a:t> 감지 및 에러 방지</a:t>
            </a:r>
            <a:endParaRPr/>
          </a:p>
        </p:txBody>
      </p:sp>
      <p:graphicFrame>
        <p:nvGraphicFramePr>
          <p:cNvPr id="472" name="Google Shape;472;p58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0으로 나누기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TC_36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생략 곱셈 테스트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2(3+4)=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수식이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TC_38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 괄호 닫기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(1+(1+=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(1+(1))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이중 닫힘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 연산자로 끝남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(4+ → 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(4)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TC_41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연속 연산자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 → *3=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 * 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 중복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 → 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4-2-6. </a:t>
            </a:r>
            <a:r>
              <a:rPr lang="ko"/>
              <a:t>초기화</a:t>
            </a:r>
            <a:endParaRPr/>
          </a:p>
        </p:txBody>
      </p:sp>
      <p:graphicFrame>
        <p:nvGraphicFramePr>
          <p:cNvPr id="478" name="Google Shape;478;p59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844450"/>
                <a:gridCol w="2367625"/>
                <a:gridCol w="1946500"/>
                <a:gridCol w="1344975"/>
                <a:gridCol w="1352050"/>
                <a:gridCol w="629600"/>
              </a:tblGrid>
              <a:tr h="33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결과(상단)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결과(하단)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TC_43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상태에서 AC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AC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입력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2+(3 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TC_45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하단 입력 없는 상태에서 C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2+(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C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2+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기본값(0)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테스트 케이스 (</a:t>
            </a:r>
            <a:r>
              <a:rPr lang="ko"/>
              <a:t>정상 흐름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 </a:t>
            </a:r>
            <a:r>
              <a:rPr lang="ko"/>
              <a:t>정상 흐름 테스트 케이스</a:t>
            </a:r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TC_10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상태에서 숫자 입력 시 정상 입력 흐름으로 전환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복구 처리 및 상태 초기화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연산자 입력 시 수식이 이어지는지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결과의 연산 연장 처리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TC_22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 시 수식 확장 흐름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직후 여는 괄호 입력시 자동 곱셈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중첩 괄호 수식 계산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Shunting Yard 기반 우선순위 처리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TC_34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숫자 뒤 괄호 입력 시 자동 곱셈 삽입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암시적 곱셈 처리 로직 검증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0" name="Google Shape;490;p61"/>
          <p:cNvSpPr txBox="1"/>
          <p:nvPr/>
        </p:nvSpPr>
        <p:spPr>
          <a:xfrm>
            <a:off x="0" y="35271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검증만으로는 내부 로직의 정확성을 완전히 판단하기 어려움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13" y="387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따라서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대표 TC 5개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선정하여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상태(state, tokens, current_input)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단계별로 추적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0" y="42396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통해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흐름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괄호 처리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에러 복구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UX 보호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의 정확성 검증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4-3-1. </a:t>
            </a:r>
            <a:r>
              <a:rPr lang="ko"/>
              <a:t>오류 상태에서 숫자 입력 </a:t>
            </a:r>
            <a:r>
              <a:rPr lang="ko">
                <a:solidFill>
                  <a:srgbClr val="000000"/>
                </a:solidFill>
              </a:rPr>
              <a:t>(TC_10)</a:t>
            </a:r>
            <a:endParaRPr/>
          </a:p>
        </p:txBody>
      </p:sp>
      <p:graphicFrame>
        <p:nvGraphicFramePr>
          <p:cNvPr id="498" name="Google Shape;498;p62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‘/’, ‘0’]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1/0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4-3-2. </a:t>
            </a:r>
            <a:r>
              <a:rPr lang="ko"/>
              <a:t>계산</a:t>
            </a:r>
            <a:r>
              <a:rPr lang="ko"/>
              <a:t> </a:t>
            </a:r>
            <a:r>
              <a:rPr lang="ko"/>
              <a:t>직후</a:t>
            </a:r>
            <a:r>
              <a:rPr lang="ko"/>
              <a:t> </a:t>
            </a:r>
            <a:r>
              <a:rPr lang="ko"/>
              <a:t>연산자</a:t>
            </a:r>
            <a:r>
              <a:rPr lang="ko"/>
              <a:t> 입력 (TC_</a:t>
            </a:r>
            <a:r>
              <a:rPr lang="ko"/>
              <a:t>2</a:t>
            </a:r>
            <a:r>
              <a:rPr lang="ko"/>
              <a:t>0) </a:t>
            </a:r>
            <a:endParaRPr/>
          </a:p>
        </p:txBody>
      </p:sp>
      <p:graphicFrame>
        <p:nvGraphicFramePr>
          <p:cNvPr id="504" name="Google Shape;504;p63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[‘3’,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/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4-3-3. 계산 직후 </a:t>
            </a:r>
            <a:r>
              <a:rPr lang="ko"/>
              <a:t>괄호</a:t>
            </a:r>
            <a:r>
              <a:rPr lang="ko"/>
              <a:t> 입력 (TC_22) </a:t>
            </a:r>
            <a:endParaRPr/>
          </a:p>
        </p:txBody>
      </p:sp>
      <p:graphicFrame>
        <p:nvGraphicFramePr>
          <p:cNvPr id="510" name="Google Shape;510;p64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481825"/>
                <a:gridCol w="1490725"/>
                <a:gridCol w="1544150"/>
                <a:gridCol w="154415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‘/’]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1/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[‘1’, ‘+’, ‘2’]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['3',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4-3-4. </a:t>
            </a:r>
            <a:r>
              <a:rPr lang="ko"/>
              <a:t>중첩 괄호 수식 계산</a:t>
            </a:r>
            <a:r>
              <a:rPr lang="ko"/>
              <a:t> (TC_30) </a:t>
            </a:r>
            <a:endParaRPr/>
          </a:p>
        </p:txBody>
      </p:sp>
      <p:graphicFrame>
        <p:nvGraphicFramePr>
          <p:cNvPr id="516" name="Google Shape;516;p65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038125"/>
                <a:gridCol w="2567475"/>
                <a:gridCol w="1171425"/>
                <a:gridCol w="1283825"/>
              </a:tblGrid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11</a:t>
                      </a:r>
                      <a:endParaRPr sz="9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'1', '+', '(', '2', '+', '3', ')', ')', '*', '2']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(1+(2+3))*2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4-3-5. </a:t>
            </a:r>
            <a:r>
              <a:rPr lang="ko"/>
              <a:t>숫자 뒤 괄호 입력</a:t>
            </a:r>
            <a:r>
              <a:rPr lang="ko"/>
              <a:t> 입력 (TC_34) </a:t>
            </a:r>
            <a:endParaRPr/>
          </a:p>
        </p:txBody>
      </p:sp>
      <p:graphicFrame>
        <p:nvGraphicFramePr>
          <p:cNvPr id="522" name="Google Shape;522;p66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['2', '*', '(', '3', '+', '4',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2*(3+4)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</a:t>
            </a:r>
            <a:r>
              <a:rPr lang="ko"/>
              <a:t>예외 상황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 </a:t>
            </a:r>
            <a:r>
              <a:rPr lang="ko"/>
              <a:t>테스트 케이스 (예외 상황)</a:t>
            </a:r>
            <a:endParaRPr/>
          </a:p>
        </p:txBody>
      </p:sp>
      <p:graphicFrame>
        <p:nvGraphicFramePr>
          <p:cNvPr id="533" name="Google Shape;533;p68"/>
          <p:cNvGraphicFramePr/>
          <p:nvPr/>
        </p:nvGraphicFramePr>
        <p:xfrm>
          <a:off x="266400" y="102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732275"/>
                <a:gridCol w="4260325"/>
                <a:gridCol w="3492600"/>
              </a:tblGrid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검증 포인트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연산자로 끝나는 수식 후 등호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수식 자동 보정 및 Error 처리 여부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TC_37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닫는 괄호 부족 시 자동 괄호 추가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TC_39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괄호를 이중으로 닫음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여는 괄호 없이 닫는 괄호 무시 처리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TC_40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안에 연산자만 존재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불완전 수식 정리 및 자동 보완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TC_42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소수점을 두 번 입력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중복 방지 및 메시지 출력 확인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4" name="Google Shape;534;p68"/>
          <p:cNvSpPr txBox="1"/>
          <p:nvPr/>
        </p:nvSpPr>
        <p:spPr>
          <a:xfrm>
            <a:off x="13" y="4108225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상황 검증을 통해 사용자 오류 입력을 방어하고 시스템의 안정성을 높임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5" name="Google Shape;535;p68"/>
          <p:cNvSpPr txBox="1"/>
          <p:nvPr/>
        </p:nvSpPr>
        <p:spPr>
          <a:xfrm>
            <a:off x="0" y="3742200"/>
            <a:ext cx="9144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조건에 대한 보호 로직과 UX 대응</a:t>
            </a:r>
            <a:r>
              <a:rPr lang="ko" sz="16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에 초점을 둔 검증</a:t>
            </a:r>
            <a:endParaRPr sz="16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4-4-1. 수식 끝에 연산자가 오는 경우 (TC_37)</a:t>
            </a:r>
            <a:endParaRPr/>
          </a:p>
        </p:txBody>
      </p:sp>
      <p:graphicFrame>
        <p:nvGraphicFramePr>
          <p:cNvPr id="541" name="Google Shape;541;p69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CALCULATED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['5']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4-4-2. </a:t>
            </a:r>
            <a:r>
              <a:rPr lang="ko"/>
              <a:t>닫는 괄호 부족</a:t>
            </a:r>
            <a:r>
              <a:rPr lang="ko"/>
              <a:t> (TC_38) </a:t>
            </a:r>
            <a:endParaRPr/>
          </a:p>
        </p:txBody>
      </p:sp>
      <p:graphicFrame>
        <p:nvGraphicFramePr>
          <p:cNvPr id="547" name="Google Shape;547;p70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=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['1', '+', '(', '1',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1+(1)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4-4-3. </a:t>
            </a:r>
            <a:r>
              <a:rPr lang="ko"/>
              <a:t>괄호를 이중으로 닫음</a:t>
            </a:r>
            <a:r>
              <a:rPr lang="ko"/>
              <a:t> (TC_39)</a:t>
            </a:r>
            <a:endParaRPr/>
          </a:p>
        </p:txBody>
      </p:sp>
      <p:graphicFrame>
        <p:nvGraphicFramePr>
          <p:cNvPr id="553" name="Google Shape;553;p71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['(', '2', '+', '3', ')']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(2+3)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4-4-4. 괄</a:t>
            </a:r>
            <a:r>
              <a:rPr lang="ko"/>
              <a:t>호 닫기 전 연산자로 끝남</a:t>
            </a:r>
            <a:r>
              <a:rPr lang="ko"/>
              <a:t> (TC_40)</a:t>
            </a:r>
            <a:endParaRPr/>
          </a:p>
        </p:txBody>
      </p:sp>
      <p:graphicFrame>
        <p:nvGraphicFramePr>
          <p:cNvPr id="559" name="Google Shape;559;p72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476375"/>
                <a:gridCol w="654175"/>
                <a:gridCol w="1292625"/>
                <a:gridCol w="1244075"/>
                <a:gridCol w="2361525"/>
                <a:gridCol w="1248675"/>
                <a:gridCol w="1206575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'+']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(4+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['(', '4', ')']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(4)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>
            <p:ph type="title"/>
          </p:nvPr>
        </p:nvSpPr>
        <p:spPr>
          <a:xfrm>
            <a:off x="133200" y="166525"/>
            <a:ext cx="8619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4-4-5. </a:t>
            </a:r>
            <a:r>
              <a:rPr lang="ko"/>
              <a:t>소수점 중복 입력 처리</a:t>
            </a:r>
            <a:r>
              <a:rPr lang="ko"/>
              <a:t> (TC_42) </a:t>
            </a:r>
            <a:endParaRPr/>
          </a:p>
        </p:txBody>
      </p:sp>
      <p:graphicFrame>
        <p:nvGraphicFramePr>
          <p:cNvPr id="565" name="Google Shape;565;p73"/>
          <p:cNvGraphicFramePr/>
          <p:nvPr/>
        </p:nvGraphicFramePr>
        <p:xfrm>
          <a:off x="268175" y="10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349850"/>
                <a:gridCol w="480400"/>
                <a:gridCol w="949275"/>
                <a:gridCol w="1145750"/>
                <a:gridCol w="751850"/>
                <a:gridCol w="1380950"/>
                <a:gridCol w="1215250"/>
                <a:gridCol w="2210700"/>
              </a:tblGrid>
              <a:tr h="3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current_input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tokens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lineEdit_2(상단)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lindEdit(하단)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</a:t>
                      </a:r>
                      <a:endParaRPr b="1"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</a:t>
                      </a: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2.3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INPUTTING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소수점은 한 번만 입력할 수 있습니다.</a:t>
                      </a:r>
                      <a:endParaRPr sz="11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2-1. MVC </a:t>
            </a:r>
            <a:r>
              <a:rPr lang="ko"/>
              <a:t>구조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521100"/>
                <a:gridCol w="4008500"/>
              </a:tblGrid>
              <a:tr h="3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PyQt 앱을 Model, View, Controller로 역할 분리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각 모듈은 서로 직접 접근하지 않고 Controller를 통해 간접 연결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3240300" y="21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532975"/>
                <a:gridCol w="3996025"/>
              </a:tblGrid>
              <a:tr h="26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요소별 설명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Controller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 허브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View와 Model 모두를 알고 있고,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호출과 반영을 직접 처리함.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Model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로직, 상태 처리 전담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직접 UI 업데이트는 하지 않음.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47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View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인터페이스와 signal 전달자 역할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자체 로직 없음.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Google Shape;133;p20"/>
          <p:cNvSpPr/>
          <p:nvPr/>
        </p:nvSpPr>
        <p:spPr>
          <a:xfrm>
            <a:off x="356550" y="145257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View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356550" y="2742400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6550" y="4032225"/>
            <a:ext cx="2500200" cy="429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Model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32887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32887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 rot="10800000">
            <a:off x="1626525" y="2026388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 rot="10800000">
            <a:off x="1626525" y="3316213"/>
            <a:ext cx="225000" cy="5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80650" y="2085325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signal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16475" y="3407088"/>
            <a:ext cx="813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호출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775325" y="3407100"/>
            <a:ext cx="97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계산 결과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811850" y="2085325"/>
            <a:ext cx="1336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update_xxx()</a:t>
            </a:r>
            <a:endParaRPr b="1" sz="13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</a:t>
            </a:r>
            <a:r>
              <a:rPr lang="ko"/>
              <a:t>테스트 결과 요약</a:t>
            </a:r>
            <a:endParaRPr/>
          </a:p>
        </p:txBody>
      </p:sp>
      <p:graphicFrame>
        <p:nvGraphicFramePr>
          <p:cNvPr id="576" name="Google Shape;576;p75"/>
          <p:cNvGraphicFramePr/>
          <p:nvPr/>
        </p:nvGraphicFramePr>
        <p:xfrm>
          <a:off x="525000" y="11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600800"/>
                <a:gridCol w="1600800"/>
                <a:gridCol w="1600800"/>
                <a:gridCol w="1600800"/>
                <a:gridCol w="1600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테스트 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통과율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기본 기능 테스트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후 입력 처리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우선순위 및 괄호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오류 방지/정정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초기화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총계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45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100%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2-2. 상태 기반 입력 처리</a:t>
            </a:r>
            <a:endParaRPr/>
          </a:p>
        </p:txBody>
      </p:sp>
      <p:graphicFrame>
        <p:nvGraphicFramePr>
          <p:cNvPr id="149" name="Google Shape;149;p21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521100"/>
                <a:gridCol w="4008500"/>
              </a:tblGrid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CalcState 상태(Enum)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◦READY, INPUTTING, CALCULATED, ERROR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상태에 따라 입력 흐름을 제어함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◦CALCULATED 상태에서 숫자 입력 시 자동 초기화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◦ERROR 상태에서 입력 시 자동 리셋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 무결성 유지 및 사용자 의도 반영 설계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8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흐름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계산 완료(CALCULATED)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수식 초기화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발생(ERROR) 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숫자 입력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전체 리셋 후 입력 시작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1019500"/>
            <a:ext cx="2618401" cy="392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2-3. </a:t>
            </a:r>
            <a:r>
              <a:rPr lang="ko"/>
              <a:t>입력-연산 파이프라인</a:t>
            </a:r>
            <a:endParaRPr/>
          </a:p>
        </p:txBody>
      </p:sp>
      <p:graphicFrame>
        <p:nvGraphicFramePr>
          <p:cNvPr id="156" name="Google Shape;156;p22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521100"/>
                <a:gridCol w="4008500"/>
              </a:tblGrid>
              <a:tr h="4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to_postfix() 함수에서 후위 표기법으로 변환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evaluate_postfix() 함수에서 스택 계산 수행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 *, / 에 +, - 보다 높은 우선순위 적용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괄호 중첩, 소수점 연산 등 복합 수식 지원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복잡한 수식도 정확하게 계산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표준 계산기 수준의 수식 평가 기능 구현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57" name="Google Shape;157;p22"/>
          <p:cNvGrpSpPr/>
          <p:nvPr/>
        </p:nvGrpSpPr>
        <p:grpSpPr>
          <a:xfrm>
            <a:off x="397141" y="1070073"/>
            <a:ext cx="2368815" cy="3866919"/>
            <a:chOff x="319200" y="1227675"/>
            <a:chExt cx="2659200" cy="3518900"/>
          </a:xfrm>
        </p:grpSpPr>
        <p:sp>
          <p:nvSpPr>
            <p:cNvPr id="158" name="Google Shape;158;p22"/>
            <p:cNvSpPr/>
            <p:nvPr/>
          </p:nvSpPr>
          <p:spPr>
            <a:xfrm>
              <a:off x="319200" y="12276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숫자/연산자 입력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19200" y="20015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tokens 리스트에 저장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319200" y="27754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후위 표기법으로 변환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319200" y="35493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스택 기반 계산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19200" y="4323275"/>
              <a:ext cx="2659200" cy="4233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 출력</a:t>
              </a:r>
              <a:endParaRPr b="1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476750" y="17038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476750" y="24777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1476750" y="32516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1476750" y="4025575"/>
              <a:ext cx="344100" cy="24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2-4. QTimer </a:t>
            </a:r>
            <a:r>
              <a:rPr lang="ko"/>
              <a:t>기반 UX 개선</a:t>
            </a:r>
            <a:endParaRPr/>
          </a:p>
        </p:txBody>
      </p:sp>
      <p:graphicFrame>
        <p:nvGraphicFramePr>
          <p:cNvPr id="172" name="Google Shape;172;p23"/>
          <p:cNvGraphicFramePr/>
          <p:nvPr/>
        </p:nvGraphicFramePr>
        <p:xfrm>
          <a:off x="32400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{A251AD9F-CAE7-4A1D-927B-C034BC50C340}</a:tableStyleId>
              </a:tblPr>
              <a:tblGrid>
                <a:gridCol w="1521100"/>
                <a:gridCol w="4008500"/>
              </a:tblGrid>
              <a:tr h="82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핵심 내용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입력 오류 발생 시 메시지 출력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◦textBrowser.setText()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2초 후 자동 메시지 삭제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◦QTimer.singleshot()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출력 대상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괄호 개수 불일치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중복 소수점 입력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연산자 중복 입력 등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5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UX 개선 효과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오류 메시지 수동 제거 불필요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자연스럽고 끊김 없는 입력 흐름 유지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사용자 실수는 알려주되, 흐름은 방해하지 않음</a:t>
                      </a:r>
                      <a:endParaRPr b="1"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070075"/>
            <a:ext cx="2368900" cy="386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